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15"/>
  </p:notesMasterIdLst>
  <p:handoutMasterIdLst>
    <p:handoutMasterId r:id="rId16"/>
  </p:handoutMasterIdLst>
  <p:sldIdLst>
    <p:sldId id="420" r:id="rId2"/>
    <p:sldId id="426" r:id="rId3"/>
    <p:sldId id="427" r:id="rId4"/>
    <p:sldId id="437" r:id="rId5"/>
    <p:sldId id="428" r:id="rId6"/>
    <p:sldId id="432" r:id="rId7"/>
    <p:sldId id="429" r:id="rId8"/>
    <p:sldId id="433" r:id="rId9"/>
    <p:sldId id="430" r:id="rId10"/>
    <p:sldId id="434" r:id="rId11"/>
    <p:sldId id="435" r:id="rId12"/>
    <p:sldId id="436" r:id="rId13"/>
    <p:sldId id="297" r:id="rId14"/>
  </p:sldIdLst>
  <p:sldSz cx="12192000" cy="6858000"/>
  <p:notesSz cx="6858000" cy="9144000"/>
  <p:embeddedFontLst>
    <p:embeddedFont>
      <p:font typeface="BM JUA OTF" panose="020B0600000101010101" charset="-127"/>
      <p:regular r:id="rId17"/>
    </p:embeddedFont>
    <p:embeddedFont>
      <p:font typeface="Cambria Math" panose="02040503050406030204" pitchFamily="18" charset="0"/>
      <p:regular r:id="rId18"/>
    </p:embeddedFont>
    <p:embeddedFont>
      <p:font typeface="Pretendard" panose="02000503000000020004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6" autoAdjust="0"/>
    <p:restoredTop sz="96838"/>
  </p:normalViewPr>
  <p:slideViewPr>
    <p:cSldViewPr snapToGrid="0">
      <p:cViewPr varScale="1">
        <p:scale>
          <a:sx n="154" d="100"/>
          <a:sy n="154" d="100"/>
        </p:scale>
        <p:origin x="1146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5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9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0E50-C04F-9545-9437-A821B3EDE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63751"/>
            <a:ext cx="12192000" cy="23876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Multi-precision for NPU</a:t>
            </a:r>
            <a:b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SHA1, SHA512, Speck32/64</a:t>
            </a:r>
            <a:endParaRPr kumimoji="1" lang="ko-KR" altLang="en-US" sz="3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7C2DF-2696-7A44-9F85-508A0259C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187903"/>
            <a:ext cx="12192001" cy="1655762"/>
          </a:xfrm>
        </p:spPr>
        <p:txBody>
          <a:bodyPr>
            <a:normAutofit/>
          </a:bodyPr>
          <a:lstStyle/>
          <a:p>
            <a:r>
              <a:rPr kumimoji="1" lang="en-US" altLang="ko-KR" sz="1800" dirty="0">
                <a:latin typeface="+mj-lt"/>
                <a:ea typeface="Apple SD Gothic Neo" panose="02000300000000000000" pitchFamily="2" charset="-127"/>
              </a:rPr>
              <a:t>https://youtu.be/2_KgYRzq1hA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7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Speck32/64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코드로 대체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70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구현을 위한 고려 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54228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ATOM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명령어 가속 여부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Addition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가속 가능한 연산자에 속함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그러나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비트단위의 논리 연산자는 지원하지만 가속 불가</a:t>
            </a:r>
            <a:endParaRPr kumimoji="1" lang="en-US" altLang="ko-KR" sz="16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블록 암호의 필수 연산자가 가속되지 않는 한계점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16-bit,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8-bit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자료형 사용 가능</a:t>
            </a:r>
            <a:endParaRPr kumimoji="1" lang="en-US" altLang="ko-KR" sz="16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87C3C3-42B7-359E-A955-579C3B3D58CD}"/>
              </a:ext>
            </a:extLst>
          </p:cNvPr>
          <p:cNvGrpSpPr/>
          <p:nvPr/>
        </p:nvGrpSpPr>
        <p:grpSpPr>
          <a:xfrm>
            <a:off x="289175" y="2757240"/>
            <a:ext cx="4282825" cy="3817920"/>
            <a:chOff x="6920130" y="2541005"/>
            <a:chExt cx="4609324" cy="410897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201DDFC-D996-F11B-67D7-C001CEA38A91}"/>
                </a:ext>
              </a:extLst>
            </p:cNvPr>
            <p:cNvGrpSpPr/>
            <p:nvPr/>
          </p:nvGrpSpPr>
          <p:grpSpPr>
            <a:xfrm>
              <a:off x="6920130" y="2541005"/>
              <a:ext cx="4609324" cy="3609942"/>
              <a:chOff x="3753942" y="2428734"/>
              <a:chExt cx="4609324" cy="360994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A424CE3-0B93-6FB0-E32E-ED8F7A070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28733" y="2428735"/>
                <a:ext cx="4534533" cy="200052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A5AD7D8-D5A4-7CC2-164D-8F7F7928D4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95" r="8094"/>
              <a:stretch/>
            </p:blipFill>
            <p:spPr>
              <a:xfrm>
                <a:off x="3828733" y="4352516"/>
                <a:ext cx="4534533" cy="1686160"/>
              </a:xfrm>
              <a:prstGeom prst="rect">
                <a:avLst/>
              </a:prstGeom>
            </p:spPr>
          </p:pic>
          <p:sp>
            <p:nvSpPr>
              <p:cNvPr id="10" name="액자 9">
                <a:extLst>
                  <a:ext uri="{FF2B5EF4-FFF2-40B4-BE49-F238E27FC236}">
                    <a16:creationId xmlns:a16="http://schemas.microsoft.com/office/drawing/2014/main" id="{54B69C83-027B-E4A9-A34F-123C8667BF52}"/>
                  </a:ext>
                </a:extLst>
              </p:cNvPr>
              <p:cNvSpPr/>
              <p:nvPr/>
            </p:nvSpPr>
            <p:spPr>
              <a:xfrm>
                <a:off x="7240555" y="2428735"/>
                <a:ext cx="1076131" cy="3609941"/>
              </a:xfrm>
              <a:prstGeom prst="frame">
                <a:avLst>
                  <a:gd name="adj1" fmla="val 672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>
                <a:extLst>
                  <a:ext uri="{FF2B5EF4-FFF2-40B4-BE49-F238E27FC236}">
                    <a16:creationId xmlns:a16="http://schemas.microsoft.com/office/drawing/2014/main" id="{73D4F81D-B929-4A77-815F-A2F3BA039576}"/>
                  </a:ext>
                </a:extLst>
              </p:cNvPr>
              <p:cNvSpPr/>
              <p:nvPr/>
            </p:nvSpPr>
            <p:spPr>
              <a:xfrm>
                <a:off x="6058604" y="2428734"/>
                <a:ext cx="1076131" cy="3609941"/>
              </a:xfrm>
              <a:prstGeom prst="frame">
                <a:avLst>
                  <a:gd name="adj1" fmla="val 672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>
                <a:extLst>
                  <a:ext uri="{FF2B5EF4-FFF2-40B4-BE49-F238E27FC236}">
                    <a16:creationId xmlns:a16="http://schemas.microsoft.com/office/drawing/2014/main" id="{B842BA18-8D3E-D01D-DCC6-87361652D451}"/>
                  </a:ext>
                </a:extLst>
              </p:cNvPr>
              <p:cNvSpPr/>
              <p:nvPr/>
            </p:nvSpPr>
            <p:spPr>
              <a:xfrm>
                <a:off x="3753942" y="4067698"/>
                <a:ext cx="1408997" cy="369332"/>
              </a:xfrm>
              <a:prstGeom prst="frame">
                <a:avLst>
                  <a:gd name="adj1" fmla="val 2356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B2DC5CC5-EE69-1400-A2B9-2CA9B813331B}"/>
                  </a:ext>
                </a:extLst>
              </p:cNvPr>
              <p:cNvSpPr/>
              <p:nvPr/>
            </p:nvSpPr>
            <p:spPr>
              <a:xfrm>
                <a:off x="3753942" y="4452338"/>
                <a:ext cx="1408997" cy="1531695"/>
              </a:xfrm>
              <a:prstGeom prst="frame">
                <a:avLst>
                  <a:gd name="adj1" fmla="val 672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9C6A9A-FC99-FF17-05C9-E55A4C0223E2}"/>
                </a:ext>
              </a:extLst>
            </p:cNvPr>
            <p:cNvSpPr txBox="1"/>
            <p:nvPr/>
          </p:nvSpPr>
          <p:spPr>
            <a:xfrm>
              <a:off x="8509445" y="6280650"/>
              <a:ext cx="1430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ATOM</a:t>
              </a:r>
              <a:endParaRPr lang="ko-KR" altLang="en-US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F235628-CAB6-D4C3-66EE-0771CE41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88" y="3429000"/>
            <a:ext cx="6282612" cy="25071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3BDAA0-5CC7-0256-8B1F-E8ADF8CB83E5}"/>
              </a:ext>
            </a:extLst>
          </p:cNvPr>
          <p:cNvSpPr txBox="1"/>
          <p:nvPr/>
        </p:nvSpPr>
        <p:spPr>
          <a:xfrm>
            <a:off x="6019095" y="1114365"/>
            <a:ext cx="54228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WARBOY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명령어 가속 여부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ATOM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비해 가속 가능한 연산자가 많음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ADD, Bitwise AND/NOT/OR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그러나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NPU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에서는 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8-bit 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자료형만 지원 및 가속 가능</a:t>
            </a:r>
            <a:endParaRPr kumimoji="1" lang="en-US" altLang="ko-KR" sz="16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A859DF-F9AA-DB8B-44D4-E4CFBA641389}"/>
              </a:ext>
            </a:extLst>
          </p:cNvPr>
          <p:cNvSpPr txBox="1"/>
          <p:nvPr/>
        </p:nvSpPr>
        <p:spPr>
          <a:xfrm>
            <a:off x="7322586" y="6138116"/>
            <a:ext cx="320730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WARBOY</a:t>
            </a:r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암호연구회 </a:t>
            </a:r>
            <a:r>
              <a:rPr lang="en-US" altLang="ko-KR" sz="1050" dirty="0"/>
              <a:t>2</a:t>
            </a:r>
            <a:r>
              <a:rPr lang="ko-KR" altLang="en-US" sz="1050" dirty="0"/>
              <a:t>차 발표 자료</a:t>
            </a:r>
            <a:r>
              <a:rPr lang="en-US" altLang="ko-KR" sz="1050" dirty="0"/>
              <a:t>..)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6081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구현을 위한 고려 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월에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Multi-precision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한 것을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코드로 변경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블록 개수에 따라 병렬 처리 가능한지 확인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하다 보면 또 다른 요소들이 있을 것으로 생각됨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1C9FAA-70CF-5307-AA03-7CEF10568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2713653"/>
            <a:ext cx="1044085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3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566211-7A2C-234C-9DC3-A1D103F1DBDE}"/>
              </a:ext>
            </a:extLst>
          </p:cNvPr>
          <p:cNvSpPr/>
          <p:nvPr/>
        </p:nvSpPr>
        <p:spPr>
          <a:xfrm>
            <a:off x="2783197" y="2082113"/>
            <a:ext cx="662560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감사합니다</a:t>
            </a:r>
            <a:r>
              <a:rPr kumimoji="1" lang="en-US" altLang="ko-KR" sz="3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 sz="3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Overview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이전에 보고 드렸던 내용 기반으로 과제 진행 중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싱가포르 다녀오고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8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말쯤 시작해서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9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월부터 빨리 해보겠습니다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지원하는 연산자 사용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WARBOY, ATOM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지원하는 연산자 테스트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(WARBOY (2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발표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+ ATOM (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완료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3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차에 넣을 예정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))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사용 가능한 자료형 고려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WARBOY : 16/8-bit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ATOM : 8-bit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Multi-precision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적용하여 블록 암호 구현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우선 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8/4-bit 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조합 사용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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변수 숫자만 바꾸면 될 듯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SHA1, SHA512, Speck32/64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+ 2022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암호연구회 결과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 (NPU and GPU)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KTNF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서버 제공 받으면 돌려 볼 예정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5BFCC1-C321-4619-7E1A-FB29357A2027}"/>
              </a:ext>
            </a:extLst>
          </p:cNvPr>
          <p:cNvGrpSpPr/>
          <p:nvPr/>
        </p:nvGrpSpPr>
        <p:grpSpPr>
          <a:xfrm>
            <a:off x="503853" y="5463792"/>
            <a:ext cx="10636898" cy="1390923"/>
            <a:chOff x="777551" y="5364917"/>
            <a:chExt cx="10636898" cy="13909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1CAD41-CA6E-9E83-2C90-57A44B30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551" y="5364917"/>
              <a:ext cx="10636898" cy="139092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0D0B57D-43E3-B5CB-F9D0-33FD8B9D812D}"/>
                </a:ext>
              </a:extLst>
            </p:cNvPr>
            <p:cNvSpPr/>
            <p:nvPr/>
          </p:nvSpPr>
          <p:spPr>
            <a:xfrm>
              <a:off x="777552" y="5571318"/>
              <a:ext cx="2562808" cy="18774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9006F5-5DEF-E46A-96BB-E1675EE15A97}"/>
                </a:ext>
              </a:extLst>
            </p:cNvPr>
            <p:cNvSpPr txBox="1"/>
            <p:nvPr/>
          </p:nvSpPr>
          <p:spPr>
            <a:xfrm>
              <a:off x="3290596" y="5724807"/>
              <a:ext cx="6761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200" b="1" dirty="0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블록 수가 증가하면 </a:t>
              </a:r>
              <a:r>
                <a:rPr lang="ko-KR" altLang="en-US" sz="1200" b="1" dirty="0" err="1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텐서</a:t>
              </a:r>
              <a:r>
                <a:rPr lang="ko-KR" altLang="en-US" sz="1200" b="1" dirty="0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차원을 추가하여 병렬 처리가 가능할지 생각 중</a:t>
              </a:r>
              <a:r>
                <a:rPr lang="en-US" altLang="ko-KR" sz="1200" b="1" dirty="0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..</a:t>
              </a:r>
              <a:endParaRPr lang="ko-KR" altLang="en-US" sz="12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2FBC3E-8013-816A-1623-AE49E2DE58A5}"/>
                </a:ext>
              </a:extLst>
            </p:cNvPr>
            <p:cNvSpPr txBox="1"/>
            <p:nvPr/>
          </p:nvSpPr>
          <p:spPr>
            <a:xfrm>
              <a:off x="3290595" y="5536869"/>
              <a:ext cx="3819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200" b="1" dirty="0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완료 </a:t>
              </a:r>
              <a:r>
                <a:rPr lang="en-US" altLang="ko-KR" sz="1200" b="1" dirty="0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(NPU </a:t>
              </a:r>
              <a:r>
                <a:rPr lang="ko-KR" altLang="en-US" sz="1200" b="1" dirty="0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명령어 테스트 했던 것으로 바꾸면 됨</a:t>
              </a:r>
              <a:r>
                <a:rPr lang="en-US" altLang="ko-KR" sz="1200" b="1" dirty="0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12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BD28C86-221E-10A8-E258-E544F74ADA63}"/>
              </a:ext>
            </a:extLst>
          </p:cNvPr>
          <p:cNvSpPr txBox="1"/>
          <p:nvPr/>
        </p:nvSpPr>
        <p:spPr>
          <a:xfrm>
            <a:off x="8064760" y="6373254"/>
            <a:ext cx="412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블록 암호에 적용은 가능하고</a:t>
            </a:r>
            <a:r>
              <a:rPr lang="en-US" altLang="ko-KR" sz="12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일부 연산은 가속 불가할 것</a:t>
            </a:r>
            <a:endParaRPr lang="ko-KR" altLang="en-US" sz="1200" b="1" dirty="0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70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3F23143-4DE5-3F00-3F31-EEE7D9CE0B26}"/>
              </a:ext>
            </a:extLst>
          </p:cNvPr>
          <p:cNvCxnSpPr>
            <a:cxnSpLocks/>
            <a:stCxn id="19" idx="2"/>
            <a:endCxn id="38" idx="3"/>
          </p:cNvCxnSpPr>
          <p:nvPr/>
        </p:nvCxnSpPr>
        <p:spPr>
          <a:xfrm rot="5400000">
            <a:off x="4156916" y="2615052"/>
            <a:ext cx="1135435" cy="442001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Multi-precision: Addition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70D9C0-120F-B5D2-22FD-9A4E4E4E3906}"/>
                  </a:ext>
                </a:extLst>
              </p:cNvPr>
              <p:cNvSpPr txBox="1"/>
              <p:nvPr/>
            </p:nvSpPr>
            <p:spPr>
              <a:xfrm>
                <a:off x="411920" y="1117600"/>
                <a:ext cx="11368160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NPU</a:t>
                </a:r>
                <a:r>
                  <a:rPr kumimoji="1" lang="ko-KR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사용 가능한 자료형 </a:t>
                </a:r>
                <a:r>
                  <a:rPr kumimoji="1" lang="en-US" altLang="ko-KR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b="1" i="0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𝟐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𝒏</m:t>
                    </m:r>
                  </m:oMath>
                </a14:m>
                <a:r>
                  <a:rPr kumimoji="1" lang="en-US" altLang="ko-KR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-bit)</a:t>
                </a:r>
                <a:r>
                  <a:rPr kumimoji="1" lang="ko-KR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따라 조합 결정</a:t>
                </a:r>
                <a:endParaRPr kumimoji="1"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2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𝑛</m:t>
                    </m:r>
                  </m:oMath>
                </a14:m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-bit /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𝑛</m:t>
                    </m:r>
                  </m:oMath>
                </a14:m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-bit (e.g.,8-bit / 4-bit)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아래와 같이 </a:t>
                </a:r>
                <a:r>
                  <a:rPr kumimoji="1" lang="en-US" altLang="ko-KR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8-bit</a:t>
                </a:r>
                <a:r>
                  <a:rPr kumimoji="1" lang="ko-KR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중 </a:t>
                </a:r>
                <a:r>
                  <a:rPr kumimoji="1" lang="en-US" altLang="ko-KR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4-bit</a:t>
                </a:r>
                <a:r>
                  <a:rPr kumimoji="1" lang="ko-KR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 사용하며</a:t>
                </a:r>
                <a:r>
                  <a:rPr kumimoji="1" lang="en-US" altLang="ko-KR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kumimoji="1" lang="ko-KR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배열 형태로 구성</a:t>
                </a:r>
                <a:endParaRPr kumimoji="1"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16-bit</a:t>
                </a: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데이터를 표현하기 위해 </a:t>
                </a:r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8-bit </a:t>
                </a: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변수 </a:t>
                </a:r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</a:t>
                </a: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 사용</a:t>
                </a:r>
                <a:endPara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연산 대상 길이에 따라 배열 길이 </a:t>
                </a:r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kumimoji="1" lang="en-US" altLang="ko-KR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LENGTH</a:t>
                </a:r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달라짐</a:t>
                </a:r>
                <a:endPara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70D9C0-120F-B5D2-22FD-9A4E4E4E3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117600"/>
                <a:ext cx="11368160" cy="1661993"/>
              </a:xfrm>
              <a:prstGeom prst="rect">
                <a:avLst/>
              </a:prstGeom>
              <a:blipFill>
                <a:blip r:embed="rId2"/>
                <a:stretch>
                  <a:fillRect l="-376" t="-1832" b="-18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882C5CA-A847-05B1-F60D-1316D6ADB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3769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75AD44C0-932A-91BF-B24F-E46EAC30C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8637808"/>
                  </p:ext>
                </p:extLst>
              </p:nvPr>
            </p:nvGraphicFramePr>
            <p:xfrm>
              <a:off x="848385" y="3888010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75AD44C0-932A-91BF-B24F-E46EAC30C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8637808"/>
                  </p:ext>
                </p:extLst>
              </p:nvPr>
            </p:nvGraphicFramePr>
            <p:xfrm>
              <a:off x="848385" y="3888010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CA7A70DD-1C07-9F85-3641-70A767D246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619596"/>
                  </p:ext>
                </p:extLst>
              </p:nvPr>
            </p:nvGraphicFramePr>
            <p:xfrm>
              <a:off x="848385" y="6323424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CA7A70DD-1C07-9F85-3641-70A767D246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619596"/>
                  </p:ext>
                </p:extLst>
              </p:nvPr>
            </p:nvGraphicFramePr>
            <p:xfrm>
              <a:off x="848385" y="6323424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AD172CD4-1038-2676-CAD1-4266509B3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15414"/>
                  </p:ext>
                </p:extLst>
              </p:nvPr>
            </p:nvGraphicFramePr>
            <p:xfrm>
              <a:off x="8797158" y="415885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AD172CD4-1038-2676-CAD1-4266509B3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15414"/>
                  </p:ext>
                </p:extLst>
              </p:nvPr>
            </p:nvGraphicFramePr>
            <p:xfrm>
              <a:off x="8797158" y="415885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5882" t="-1613" r="-3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91429" t="-1613" r="-2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08824" t="-1613" r="-10588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BA8258-4990-81D8-3C54-4EDAB738CE29}"/>
              </a:ext>
            </a:extLst>
          </p:cNvPr>
          <p:cNvGrpSpPr/>
          <p:nvPr/>
        </p:nvGrpSpPr>
        <p:grpSpPr>
          <a:xfrm>
            <a:off x="-10685" y="3318751"/>
            <a:ext cx="933062" cy="2813097"/>
            <a:chOff x="350100" y="1562364"/>
            <a:chExt cx="933062" cy="28130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87FA02-9839-D0AA-B8B7-9CA5524B095C}"/>
                </a:ext>
              </a:extLst>
            </p:cNvPr>
            <p:cNvSpPr txBox="1"/>
            <p:nvPr/>
          </p:nvSpPr>
          <p:spPr>
            <a:xfrm>
              <a:off x="350100" y="1562364"/>
              <a:ext cx="93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Mask</a:t>
              </a:r>
              <a:endParaRPr lang="ko-KR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9DAB9D-79AC-FECD-6C0B-9614FC8C3CC3}"/>
                </a:ext>
              </a:extLst>
            </p:cNvPr>
            <p:cNvSpPr txBox="1"/>
            <p:nvPr/>
          </p:nvSpPr>
          <p:spPr>
            <a:xfrm>
              <a:off x="350100" y="2147787"/>
              <a:ext cx="93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ko-KR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05C811-9360-4971-8770-02BC4379C4C6}"/>
                </a:ext>
              </a:extLst>
            </p:cNvPr>
            <p:cNvSpPr txBox="1"/>
            <p:nvPr/>
          </p:nvSpPr>
          <p:spPr>
            <a:xfrm>
              <a:off x="350100" y="2707187"/>
              <a:ext cx="93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ko-KR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E64677-7320-D71F-75A3-9F16B264514B}"/>
                </a:ext>
              </a:extLst>
            </p:cNvPr>
            <p:cNvSpPr txBox="1"/>
            <p:nvPr/>
          </p:nvSpPr>
          <p:spPr>
            <a:xfrm>
              <a:off x="350100" y="4006129"/>
              <a:ext cx="93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</a:t>
              </a:r>
              <a:endParaRPr lang="ko-KR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E932596D-9A25-793B-B2AF-7005F9A4A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038570"/>
                  </p:ext>
                </p:extLst>
              </p:nvPr>
            </p:nvGraphicFramePr>
            <p:xfrm>
              <a:off x="2599430" y="388650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E932596D-9A25-793B-B2AF-7005F9A4A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038570"/>
                  </p:ext>
                </p:extLst>
              </p:nvPr>
            </p:nvGraphicFramePr>
            <p:xfrm>
              <a:off x="2599430" y="388650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ABAFABDD-1133-B046-B4F9-912A9570DE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90158"/>
                  </p:ext>
                </p:extLst>
              </p:nvPr>
            </p:nvGraphicFramePr>
            <p:xfrm>
              <a:off x="4350475" y="388650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ABAFABDD-1133-B046-B4F9-912A9570DE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90158"/>
                  </p:ext>
                </p:extLst>
              </p:nvPr>
            </p:nvGraphicFramePr>
            <p:xfrm>
              <a:off x="4350475" y="388650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941" t="-1613" r="-71470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00" t="-1613" r="-59428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5882" t="-1613" r="-5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5882" t="-1613" r="-4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2D9D887E-F2B7-268A-7CD9-9EF4C2274D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1743467"/>
                  </p:ext>
                </p:extLst>
              </p:nvPr>
            </p:nvGraphicFramePr>
            <p:xfrm>
              <a:off x="6101520" y="388650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2D9D887E-F2B7-268A-7CD9-9EF4C2274D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1743467"/>
                  </p:ext>
                </p:extLst>
              </p:nvPr>
            </p:nvGraphicFramePr>
            <p:xfrm>
              <a:off x="6101520" y="388650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941" t="-1613" r="-71470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0000" t="-1613" r="-59428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5882" t="-1613" r="-5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97143" t="-1613" r="-39714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8C3993F8-A701-19E0-A369-4A75DE9B1D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8066345"/>
                  </p:ext>
                </p:extLst>
              </p:nvPr>
            </p:nvGraphicFramePr>
            <p:xfrm>
              <a:off x="848385" y="4443640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8C3993F8-A701-19E0-A369-4A75DE9B1D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8066345"/>
                  </p:ext>
                </p:extLst>
              </p:nvPr>
            </p:nvGraphicFramePr>
            <p:xfrm>
              <a:off x="848385" y="4443640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0">
                <a:extLst>
                  <a:ext uri="{FF2B5EF4-FFF2-40B4-BE49-F238E27FC236}">
                    <a16:creationId xmlns:a16="http://schemas.microsoft.com/office/drawing/2014/main" id="{A87D4245-6891-472C-E253-9C6218439E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1857522"/>
                  </p:ext>
                </p:extLst>
              </p:nvPr>
            </p:nvGraphicFramePr>
            <p:xfrm>
              <a:off x="2599430" y="444213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0">
                <a:extLst>
                  <a:ext uri="{FF2B5EF4-FFF2-40B4-BE49-F238E27FC236}">
                    <a16:creationId xmlns:a16="http://schemas.microsoft.com/office/drawing/2014/main" id="{A87D4245-6891-472C-E253-9C6218439E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1857522"/>
                  </p:ext>
                </p:extLst>
              </p:nvPr>
            </p:nvGraphicFramePr>
            <p:xfrm>
              <a:off x="2599430" y="444213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표 21">
                <a:extLst>
                  <a:ext uri="{FF2B5EF4-FFF2-40B4-BE49-F238E27FC236}">
                    <a16:creationId xmlns:a16="http://schemas.microsoft.com/office/drawing/2014/main" id="{A40EDEDA-A481-3E32-D333-D45FF269F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2436342"/>
                  </p:ext>
                </p:extLst>
              </p:nvPr>
            </p:nvGraphicFramePr>
            <p:xfrm>
              <a:off x="4350475" y="444213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표 21">
                <a:extLst>
                  <a:ext uri="{FF2B5EF4-FFF2-40B4-BE49-F238E27FC236}">
                    <a16:creationId xmlns:a16="http://schemas.microsoft.com/office/drawing/2014/main" id="{A40EDEDA-A481-3E32-D333-D45FF269F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2436342"/>
                  </p:ext>
                </p:extLst>
              </p:nvPr>
            </p:nvGraphicFramePr>
            <p:xfrm>
              <a:off x="4350475" y="444213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941" t="-1613" r="-71470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00000" t="-1613" r="-59428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05882" t="-1613" r="-5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305882" t="-1613" r="-4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EF2B5422-869B-DC97-93A8-A36F16A993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916694"/>
                  </p:ext>
                </p:extLst>
              </p:nvPr>
            </p:nvGraphicFramePr>
            <p:xfrm>
              <a:off x="848385" y="5762516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EF2B5422-869B-DC97-93A8-A36F16A993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916694"/>
                  </p:ext>
                </p:extLst>
              </p:nvPr>
            </p:nvGraphicFramePr>
            <p:xfrm>
              <a:off x="848385" y="5762516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표 24">
                <a:extLst>
                  <a:ext uri="{FF2B5EF4-FFF2-40B4-BE49-F238E27FC236}">
                    <a16:creationId xmlns:a16="http://schemas.microsoft.com/office/drawing/2014/main" id="{52B3EDAE-2BD5-5A6F-B5D5-F3451AE41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2991742"/>
                  </p:ext>
                </p:extLst>
              </p:nvPr>
            </p:nvGraphicFramePr>
            <p:xfrm>
              <a:off x="2599430" y="5761008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표 24">
                <a:extLst>
                  <a:ext uri="{FF2B5EF4-FFF2-40B4-BE49-F238E27FC236}">
                    <a16:creationId xmlns:a16="http://schemas.microsoft.com/office/drawing/2014/main" id="{52B3EDAE-2BD5-5A6F-B5D5-F3451AE41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2991742"/>
                  </p:ext>
                </p:extLst>
              </p:nvPr>
            </p:nvGraphicFramePr>
            <p:xfrm>
              <a:off x="2599430" y="5761008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2941" t="-1639" r="-71176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00000" t="-1639" r="-59142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205882" t="-1639" r="-50882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305882" t="-1639" r="-40882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390CD97C-569A-C20F-5AE9-E3821CB3C3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2216369"/>
                  </p:ext>
                </p:extLst>
              </p:nvPr>
            </p:nvGraphicFramePr>
            <p:xfrm>
              <a:off x="4350475" y="5761008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390CD97C-569A-C20F-5AE9-E3821CB3C3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2216369"/>
                  </p:ext>
                </p:extLst>
              </p:nvPr>
            </p:nvGraphicFramePr>
            <p:xfrm>
              <a:off x="4350475" y="5761008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941" t="-1639" r="-71470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0000" t="-1639" r="-59428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05882" t="-1639" r="-51176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05882" t="-1639" r="-41176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표 26">
                <a:extLst>
                  <a:ext uri="{FF2B5EF4-FFF2-40B4-BE49-F238E27FC236}">
                    <a16:creationId xmlns:a16="http://schemas.microsoft.com/office/drawing/2014/main" id="{9AA529D5-3810-3105-BCD5-0C29810C19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815341"/>
                  </p:ext>
                </p:extLst>
              </p:nvPr>
            </p:nvGraphicFramePr>
            <p:xfrm>
              <a:off x="6101520" y="5761008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표 26">
                <a:extLst>
                  <a:ext uri="{FF2B5EF4-FFF2-40B4-BE49-F238E27FC236}">
                    <a16:creationId xmlns:a16="http://schemas.microsoft.com/office/drawing/2014/main" id="{9AA529D5-3810-3105-BCD5-0C29810C19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815341"/>
                  </p:ext>
                </p:extLst>
              </p:nvPr>
            </p:nvGraphicFramePr>
            <p:xfrm>
              <a:off x="6101520" y="5761008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2941" t="-1639" r="-71470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0000" t="-1639" r="-59428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205882" t="-1639" r="-51176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297143" t="-1639" r="-39714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0322D02-F63B-CED5-3F9B-697A8FC7426E}"/>
              </a:ext>
            </a:extLst>
          </p:cNvPr>
          <p:cNvSpPr txBox="1"/>
          <p:nvPr/>
        </p:nvSpPr>
        <p:spPr>
          <a:xfrm>
            <a:off x="-10685" y="6324932"/>
            <a:ext cx="93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B31DB399-3679-3CCC-4239-E51F367A4B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970783"/>
                  </p:ext>
                </p:extLst>
              </p:nvPr>
            </p:nvGraphicFramePr>
            <p:xfrm>
              <a:off x="848385" y="3297353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B31DB399-3679-3CCC-4239-E51F367A4B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970783"/>
                  </p:ext>
                </p:extLst>
              </p:nvPr>
            </p:nvGraphicFramePr>
            <p:xfrm>
              <a:off x="848385" y="3297353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405882" t="-1613" r="-3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491429" t="-1613" r="-2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608824" t="-1613" r="-10588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708824" t="-1613" r="-588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B5FF971-E31F-672F-9FB5-55F5C11258B9}"/>
              </a:ext>
            </a:extLst>
          </p:cNvPr>
          <p:cNvSpPr txBox="1"/>
          <p:nvPr/>
        </p:nvSpPr>
        <p:spPr>
          <a:xfrm>
            <a:off x="1443134" y="2900164"/>
            <a:ext cx="1300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5"/>
                </a:solidFill>
              </a:rPr>
              <a:t>MIN_REG</a:t>
            </a:r>
            <a:endParaRPr lang="ko-KR" altLang="en-US" sz="1200" b="1" dirty="0">
              <a:solidFill>
                <a:schemeClr val="accent5"/>
              </a:solidFill>
            </a:endParaRPr>
          </a:p>
        </p:txBody>
      </p:sp>
      <p:sp>
        <p:nvSpPr>
          <p:cNvPr id="32" name="왼쪽 중괄호 31">
            <a:extLst>
              <a:ext uri="{FF2B5EF4-FFF2-40B4-BE49-F238E27FC236}">
                <a16:creationId xmlns:a16="http://schemas.microsoft.com/office/drawing/2014/main" id="{9CB08327-D002-9454-6354-282AD56E8FAD}"/>
              </a:ext>
            </a:extLst>
          </p:cNvPr>
          <p:cNvSpPr/>
          <p:nvPr/>
        </p:nvSpPr>
        <p:spPr>
          <a:xfrm rot="5400000">
            <a:off x="2042934" y="2808998"/>
            <a:ext cx="119346" cy="824036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E3442F-356C-63A0-58FA-AC226CD5D5E3}"/>
              </a:ext>
            </a:extLst>
          </p:cNvPr>
          <p:cNvSpPr txBox="1"/>
          <p:nvPr/>
        </p:nvSpPr>
        <p:spPr>
          <a:xfrm>
            <a:off x="2780613" y="6379699"/>
            <a:ext cx="1300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5"/>
                </a:solidFill>
              </a:rPr>
              <a:t>&gt;&gt; MIN_REG</a:t>
            </a:r>
            <a:endParaRPr lang="ko-KR" altLang="en-US" sz="1200" b="1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C6B20FB3-F666-671B-4AD3-DD8EA2B48F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9711666"/>
                  </p:ext>
                </p:extLst>
              </p:nvPr>
            </p:nvGraphicFramePr>
            <p:xfrm>
              <a:off x="4350475" y="6327920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C6B20FB3-F666-671B-4AD3-DD8EA2B48F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9711666"/>
                  </p:ext>
                </p:extLst>
              </p:nvPr>
            </p:nvGraphicFramePr>
            <p:xfrm>
              <a:off x="4350475" y="6327920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941" t="-1639" r="-71470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00000" t="-1639" r="-59428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05882" t="-1639" r="-51176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305882" t="-1639" r="-41176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405882" t="-1639" r="-31176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491429" t="-1639" r="-20285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8824" t="-1639" r="-10882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38B90AC-2EA0-B76F-E605-1D12ACA7BE73}"/>
              </a:ext>
            </a:extLst>
          </p:cNvPr>
          <p:cNvSpPr txBox="1"/>
          <p:nvPr/>
        </p:nvSpPr>
        <p:spPr>
          <a:xfrm>
            <a:off x="7910333" y="4158851"/>
            <a:ext cx="93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carry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왼쪽 중괄호 36">
            <a:extLst>
              <a:ext uri="{FF2B5EF4-FFF2-40B4-BE49-F238E27FC236}">
                <a16:creationId xmlns:a16="http://schemas.microsoft.com/office/drawing/2014/main" id="{33421174-6D46-301F-D674-9F03D99C0430}"/>
              </a:ext>
            </a:extLst>
          </p:cNvPr>
          <p:cNvSpPr/>
          <p:nvPr/>
        </p:nvSpPr>
        <p:spPr>
          <a:xfrm rot="10800000">
            <a:off x="7879234" y="3886502"/>
            <a:ext cx="119346" cy="926470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F19D109B-8060-9308-4681-4CB10DC879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762428"/>
                  </p:ext>
                </p:extLst>
              </p:nvPr>
            </p:nvGraphicFramePr>
            <p:xfrm>
              <a:off x="848385" y="5207357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F19D109B-8060-9308-4681-4CB10DC879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762428"/>
                  </p:ext>
                </p:extLst>
              </p:nvPr>
            </p:nvGraphicFramePr>
            <p:xfrm>
              <a:off x="848385" y="5207357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3DA869B-E4C4-FBB2-AC22-5CD12857DAEF}"/>
              </a:ext>
            </a:extLst>
          </p:cNvPr>
          <p:cNvSpPr txBox="1"/>
          <p:nvPr/>
        </p:nvSpPr>
        <p:spPr>
          <a:xfrm>
            <a:off x="-10685" y="5208865"/>
            <a:ext cx="93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4FA9C697-FF51-95F0-F059-76BEA8D3E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9677954"/>
                  </p:ext>
                </p:extLst>
              </p:nvPr>
            </p:nvGraphicFramePr>
            <p:xfrm>
              <a:off x="6101520" y="444213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4FA9C697-FF51-95F0-F059-76BEA8D3E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9677954"/>
                  </p:ext>
                </p:extLst>
              </p:nvPr>
            </p:nvGraphicFramePr>
            <p:xfrm>
              <a:off x="6101520" y="444213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941" t="-1613" r="-71470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00000" t="-1613" r="-59428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05882" t="-1613" r="-5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97143" t="-1613" r="-39714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D75C83D1-41AE-2184-E7F8-28E0FCC19AAB}"/>
              </a:ext>
            </a:extLst>
          </p:cNvPr>
          <p:cNvSpPr txBox="1"/>
          <p:nvPr/>
        </p:nvSpPr>
        <p:spPr>
          <a:xfrm>
            <a:off x="6489881" y="4864036"/>
            <a:ext cx="8895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4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번째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57A5FE93-C3A5-54CF-0342-D1E291D592E2}"/>
              </a:ext>
            </a:extLst>
          </p:cNvPr>
          <p:cNvCxnSpPr>
            <a:cxnSpLocks/>
            <a:stCxn id="18" idx="2"/>
            <a:endCxn id="38" idx="3"/>
          </p:cNvCxnSpPr>
          <p:nvPr/>
        </p:nvCxnSpPr>
        <p:spPr>
          <a:xfrm rot="5400000">
            <a:off x="3281393" y="3490574"/>
            <a:ext cx="1135435" cy="26689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C9DC621-C8CB-5164-C1B2-0C992BF1A05A}"/>
              </a:ext>
            </a:extLst>
          </p:cNvPr>
          <p:cNvCxnSpPr>
            <a:cxnSpLocks/>
            <a:stCxn id="17" idx="2"/>
            <a:endCxn id="38" idx="3"/>
          </p:cNvCxnSpPr>
          <p:nvPr/>
        </p:nvCxnSpPr>
        <p:spPr>
          <a:xfrm rot="5400000">
            <a:off x="2405871" y="4366097"/>
            <a:ext cx="1135435" cy="9179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D5D19D16-3F2B-DEC3-050D-49A0E6626717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1531102" y="4409253"/>
            <a:ext cx="1133927" cy="833120"/>
          </a:xfrm>
          <a:prstGeom prst="bentConnector4">
            <a:avLst>
              <a:gd name="adj1" fmla="val 68156"/>
              <a:gd name="adj2" fmla="val 1274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187C739-1A1D-6A25-D31F-5C374ADBB67B}"/>
              </a:ext>
            </a:extLst>
          </p:cNvPr>
          <p:cNvSpPr txBox="1"/>
          <p:nvPr/>
        </p:nvSpPr>
        <p:spPr>
          <a:xfrm>
            <a:off x="4738836" y="4864325"/>
            <a:ext cx="8895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4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691C59-9EB3-976F-84EB-E81DD54195B6}"/>
              </a:ext>
            </a:extLst>
          </p:cNvPr>
          <p:cNvSpPr txBox="1"/>
          <p:nvPr/>
        </p:nvSpPr>
        <p:spPr>
          <a:xfrm>
            <a:off x="2987791" y="4864469"/>
            <a:ext cx="8895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14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90F02C-203F-6D6D-4CF8-DF0380F6F069}"/>
              </a:ext>
            </a:extLst>
          </p:cNvPr>
          <p:cNvSpPr txBox="1"/>
          <p:nvPr/>
        </p:nvSpPr>
        <p:spPr>
          <a:xfrm>
            <a:off x="1351265" y="4864036"/>
            <a:ext cx="6604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4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번째</a:t>
            </a:r>
          </a:p>
        </p:txBody>
      </p:sp>
    </p:spTree>
    <p:extLst>
      <p:ext uri="{BB962C8B-B14F-4D97-AF65-F5344CB8AC3E}">
        <p14:creationId xmlns:p14="http://schemas.microsoft.com/office/powerpoint/2010/main" val="187106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MP addition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이외의 연산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Addition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연산에서 사용하는 형태로 연산하기 위해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연산들 또한 아래와 같이 구성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16-bitwise XOR /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16-bitwise Rotation (Left, Right)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ex: &gt;&gt;&gt;3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DB7818C7-FDEE-16FE-2662-5DD5E65796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153184"/>
                  </p:ext>
                </p:extLst>
              </p:nvPr>
            </p:nvGraphicFramePr>
            <p:xfrm>
              <a:off x="1271374" y="1765439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DB7818C7-FDEE-16FE-2662-5DD5E65796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153184"/>
                  </p:ext>
                </p:extLst>
              </p:nvPr>
            </p:nvGraphicFramePr>
            <p:xfrm>
              <a:off x="1271374" y="1765439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A2229961-C6F0-61B9-7F8F-E80A43DF01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01073"/>
                  </p:ext>
                </p:extLst>
              </p:nvPr>
            </p:nvGraphicFramePr>
            <p:xfrm>
              <a:off x="3022419" y="176393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A2229961-C6F0-61B9-7F8F-E80A43DF01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01073"/>
                  </p:ext>
                </p:extLst>
              </p:nvPr>
            </p:nvGraphicFramePr>
            <p:xfrm>
              <a:off x="3022419" y="176393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41" t="-1613" r="-71470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613" r="-59428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5882" t="-1613" r="-5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7143" t="-1613" r="-39714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A263F8AC-E6A1-7E24-9BBB-C2396E4671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221075"/>
                  </p:ext>
                </p:extLst>
              </p:nvPr>
            </p:nvGraphicFramePr>
            <p:xfrm>
              <a:off x="4773464" y="176393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A263F8AC-E6A1-7E24-9BBB-C2396E4671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221075"/>
                  </p:ext>
                </p:extLst>
              </p:nvPr>
            </p:nvGraphicFramePr>
            <p:xfrm>
              <a:off x="4773464" y="176393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F2C498E-3D6B-1729-21EE-47BD498329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766519"/>
                  </p:ext>
                </p:extLst>
              </p:nvPr>
            </p:nvGraphicFramePr>
            <p:xfrm>
              <a:off x="6524509" y="176393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F2C498E-3D6B-1729-21EE-47BD498329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766519"/>
                  </p:ext>
                </p:extLst>
              </p:nvPr>
            </p:nvGraphicFramePr>
            <p:xfrm>
              <a:off x="6524509" y="176393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0254C331-95F7-3CF0-9C35-23EB02C8F1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6878042"/>
                  </p:ext>
                </p:extLst>
              </p:nvPr>
            </p:nvGraphicFramePr>
            <p:xfrm>
              <a:off x="1271374" y="252955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0254C331-95F7-3CF0-9C35-23EB02C8F1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6878042"/>
                  </p:ext>
                </p:extLst>
              </p:nvPr>
            </p:nvGraphicFramePr>
            <p:xfrm>
              <a:off x="1271374" y="252955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26799870-A592-F4C3-07E9-FC3D4F514B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033576"/>
                  </p:ext>
                </p:extLst>
              </p:nvPr>
            </p:nvGraphicFramePr>
            <p:xfrm>
              <a:off x="3022419" y="2528043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26799870-A592-F4C3-07E9-FC3D4F514B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033576"/>
                  </p:ext>
                </p:extLst>
              </p:nvPr>
            </p:nvGraphicFramePr>
            <p:xfrm>
              <a:off x="3022419" y="2528043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941" t="-1613" r="-71470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00" t="-1613" r="-59428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5882" t="-1613" r="-5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97143" t="-1613" r="-39714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F66E3111-47A7-8D7C-F434-DC526F0DB4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8418106"/>
                  </p:ext>
                </p:extLst>
              </p:nvPr>
            </p:nvGraphicFramePr>
            <p:xfrm>
              <a:off x="4773464" y="2528043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F66E3111-47A7-8D7C-F434-DC526F0DB4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8418106"/>
                  </p:ext>
                </p:extLst>
              </p:nvPr>
            </p:nvGraphicFramePr>
            <p:xfrm>
              <a:off x="4773464" y="2528043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66D88CF7-66B3-077A-6133-D92190E902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6666267"/>
                  </p:ext>
                </p:extLst>
              </p:nvPr>
            </p:nvGraphicFramePr>
            <p:xfrm>
              <a:off x="6524509" y="2528043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66D88CF7-66B3-077A-6133-D92190E902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6666267"/>
                  </p:ext>
                </p:extLst>
              </p:nvPr>
            </p:nvGraphicFramePr>
            <p:xfrm>
              <a:off x="6524509" y="2528043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941" t="-1613" r="-71176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0000" t="-1613" r="-59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5882" t="-1613" r="-5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5882" t="-1613" r="-4088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2F9E25-4AEE-C782-EC91-0A2B23975FDD}"/>
              </a:ext>
            </a:extLst>
          </p:cNvPr>
          <p:cNvGrpSpPr/>
          <p:nvPr/>
        </p:nvGrpSpPr>
        <p:grpSpPr>
          <a:xfrm>
            <a:off x="1604865" y="2134771"/>
            <a:ext cx="6078337" cy="388795"/>
            <a:chOff x="1604865" y="2557952"/>
            <a:chExt cx="6078337" cy="3887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7F4912-DE0F-724B-E44E-77ECAACD44CF}"/>
                </a:ext>
              </a:extLst>
            </p:cNvPr>
            <p:cNvSpPr txBox="1"/>
            <p:nvPr/>
          </p:nvSpPr>
          <p:spPr>
            <a:xfrm>
              <a:off x="1604865" y="2557952"/>
              <a:ext cx="101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^ / |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9494DE-0BC7-D634-1D42-8800E325F4FA}"/>
                </a:ext>
              </a:extLst>
            </p:cNvPr>
            <p:cNvSpPr txBox="1"/>
            <p:nvPr/>
          </p:nvSpPr>
          <p:spPr>
            <a:xfrm>
              <a:off x="3459985" y="2565445"/>
              <a:ext cx="791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^ / |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1D6AD-A8DF-8F56-BD88-1036A7D37BE2}"/>
                </a:ext>
              </a:extLst>
            </p:cNvPr>
            <p:cNvSpPr txBox="1"/>
            <p:nvPr/>
          </p:nvSpPr>
          <p:spPr>
            <a:xfrm>
              <a:off x="5281010" y="2569922"/>
              <a:ext cx="651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^ / |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18C861-3FD6-9579-B8F2-C5F4D68651BE}"/>
                </a:ext>
              </a:extLst>
            </p:cNvPr>
            <p:cNvSpPr txBox="1"/>
            <p:nvPr/>
          </p:nvSpPr>
          <p:spPr>
            <a:xfrm>
              <a:off x="7032055" y="2577415"/>
              <a:ext cx="651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^ / |</a:t>
              </a:r>
              <a:endParaRPr lang="ko-KR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F4030C6E-9E11-3639-A793-0F3F8B32E9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6857218"/>
                  </p:ext>
                </p:extLst>
              </p:nvPr>
            </p:nvGraphicFramePr>
            <p:xfrm>
              <a:off x="1271374" y="3979495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F4030C6E-9E11-3639-A793-0F3F8B32E9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6857218"/>
                  </p:ext>
                </p:extLst>
              </p:nvPr>
            </p:nvGraphicFramePr>
            <p:xfrm>
              <a:off x="1271374" y="3979495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941" t="-1613" r="-711765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0000" t="-1613" r="-591429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05882" t="-1613" r="-5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305882" t="-1613" r="-4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표 24">
                <a:extLst>
                  <a:ext uri="{FF2B5EF4-FFF2-40B4-BE49-F238E27FC236}">
                    <a16:creationId xmlns:a16="http://schemas.microsoft.com/office/drawing/2014/main" id="{D957B665-3D15-C14D-2333-05AC4914F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5679061"/>
                  </p:ext>
                </p:extLst>
              </p:nvPr>
            </p:nvGraphicFramePr>
            <p:xfrm>
              <a:off x="3022419" y="3977987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표 24">
                <a:extLst>
                  <a:ext uri="{FF2B5EF4-FFF2-40B4-BE49-F238E27FC236}">
                    <a16:creationId xmlns:a16="http://schemas.microsoft.com/office/drawing/2014/main" id="{D957B665-3D15-C14D-2333-05AC4914F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5679061"/>
                  </p:ext>
                </p:extLst>
              </p:nvPr>
            </p:nvGraphicFramePr>
            <p:xfrm>
              <a:off x="3022419" y="3977987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941" t="-1613" r="-714706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00000" t="-1613" r="-594286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05882" t="-1613" r="-51176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97143" t="-1613" r="-397143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9B2C18C6-49BE-A41A-DD60-1EB9834C23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672348"/>
                  </p:ext>
                </p:extLst>
              </p:nvPr>
            </p:nvGraphicFramePr>
            <p:xfrm>
              <a:off x="4773464" y="3977987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9B2C18C6-49BE-A41A-DD60-1EB9834C23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672348"/>
                  </p:ext>
                </p:extLst>
              </p:nvPr>
            </p:nvGraphicFramePr>
            <p:xfrm>
              <a:off x="4773464" y="3977987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941" t="-1613" r="-71176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00000" t="-1613" r="-591429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05882" t="-1613" r="-50882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05882" t="-1613" r="-40882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표 26">
                <a:extLst>
                  <a:ext uri="{FF2B5EF4-FFF2-40B4-BE49-F238E27FC236}">
                    <a16:creationId xmlns:a16="http://schemas.microsoft.com/office/drawing/2014/main" id="{B0FEC0AC-0EDE-FFF5-0E24-EB929F81EB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732265"/>
                  </p:ext>
                </p:extLst>
              </p:nvPr>
            </p:nvGraphicFramePr>
            <p:xfrm>
              <a:off x="6524509" y="3977987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표 26">
                <a:extLst>
                  <a:ext uri="{FF2B5EF4-FFF2-40B4-BE49-F238E27FC236}">
                    <a16:creationId xmlns:a16="http://schemas.microsoft.com/office/drawing/2014/main" id="{B0FEC0AC-0EDE-FFF5-0E24-EB929F81EB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732265"/>
                  </p:ext>
                </p:extLst>
              </p:nvPr>
            </p:nvGraphicFramePr>
            <p:xfrm>
              <a:off x="6524509" y="3977987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2941" t="-1613" r="-71176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00000" t="-1613" r="-591429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205882" t="-1613" r="-50882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305882" t="-1613" r="-40882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E2082EF7-1630-EA53-8DBF-44E64F5BEE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1379598"/>
                  </p:ext>
                </p:extLst>
              </p:nvPr>
            </p:nvGraphicFramePr>
            <p:xfrm>
              <a:off x="1271374" y="4704170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E2082EF7-1630-EA53-8DBF-44E64F5BEE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1379598"/>
                  </p:ext>
                </p:extLst>
              </p:nvPr>
            </p:nvGraphicFramePr>
            <p:xfrm>
              <a:off x="1271374" y="4704170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941" t="-1613" r="-711765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0000" t="-1613" r="-591429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05882" t="-1613" r="-5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05882" t="-1613" r="-4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38F258D7-2490-2E0C-EC37-B0750202B3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359965"/>
                  </p:ext>
                </p:extLst>
              </p:nvPr>
            </p:nvGraphicFramePr>
            <p:xfrm>
              <a:off x="3022419" y="470266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38F258D7-2490-2E0C-EC37-B0750202B3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359965"/>
                  </p:ext>
                </p:extLst>
              </p:nvPr>
            </p:nvGraphicFramePr>
            <p:xfrm>
              <a:off x="3022419" y="470266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2941" t="-1613" r="-714706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0000" t="-1613" r="-594286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205882" t="-1613" r="-51176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297143" t="-1613" r="-397143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2CBD358A-1202-131F-5E2A-D5F868F9BB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116824"/>
                  </p:ext>
                </p:extLst>
              </p:nvPr>
            </p:nvGraphicFramePr>
            <p:xfrm>
              <a:off x="4773464" y="470266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/>
                              <a:cs typeface="+mn-cs"/>
                            </a:rPr>
                            <a:t>*</a:t>
                          </a:r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/>
                              <a:cs typeface="+mn-cs"/>
                            </a:rPr>
                            <a:t>*</a:t>
                          </a:r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/>
                              <a:cs typeface="+mn-cs"/>
                            </a:rPr>
                            <a:t>*</a:t>
                          </a:r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2CBD358A-1202-131F-5E2A-D5F868F9BB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116824"/>
                  </p:ext>
                </p:extLst>
              </p:nvPr>
            </p:nvGraphicFramePr>
            <p:xfrm>
              <a:off x="4773464" y="470266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2941" t="-1613" r="-71176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100000" t="-1613" r="-591429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205882" t="-1613" r="-50882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305882" t="-1613" r="-40882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/>
                              <a:cs typeface="+mn-cs"/>
                            </a:rPr>
                            <a:t>*</a:t>
                          </a:r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/>
                              <a:cs typeface="+mn-cs"/>
                            </a:rPr>
                            <a:t>*</a:t>
                          </a:r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/>
                              <a:cs typeface="+mn-cs"/>
                            </a:rPr>
                            <a:t>*</a:t>
                          </a:r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표 30">
                <a:extLst>
                  <a:ext uri="{FF2B5EF4-FFF2-40B4-BE49-F238E27FC236}">
                    <a16:creationId xmlns:a16="http://schemas.microsoft.com/office/drawing/2014/main" id="{751E7F8A-2399-3D28-A315-B8F8E9EF6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2075038"/>
                  </p:ext>
                </p:extLst>
              </p:nvPr>
            </p:nvGraphicFramePr>
            <p:xfrm>
              <a:off x="6524509" y="470266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표 30">
                <a:extLst>
                  <a:ext uri="{FF2B5EF4-FFF2-40B4-BE49-F238E27FC236}">
                    <a16:creationId xmlns:a16="http://schemas.microsoft.com/office/drawing/2014/main" id="{751E7F8A-2399-3D28-A315-B8F8E9EF6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2075038"/>
                  </p:ext>
                </p:extLst>
              </p:nvPr>
            </p:nvGraphicFramePr>
            <p:xfrm>
              <a:off x="6524509" y="4702662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941" t="-1613" r="-711765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00000" t="-1613" r="-591429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05882" t="-1613" r="-50882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305882" t="-1613" r="-40882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A6C4204A-3FB8-DE27-FB65-1D6C1122E2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154087"/>
                  </p:ext>
                </p:extLst>
              </p:nvPr>
            </p:nvGraphicFramePr>
            <p:xfrm>
              <a:off x="1271374" y="5308929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/>
                              <a:cs typeface="+mn-cs"/>
                            </a:rPr>
                            <a:t>#</a:t>
                          </a:r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/>
                              <a:cs typeface="+mn-cs"/>
                            </a:rPr>
                            <a:t>#</a:t>
                          </a:r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A6C4204A-3FB8-DE27-FB65-1D6C1122E2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154087"/>
                  </p:ext>
                </p:extLst>
              </p:nvPr>
            </p:nvGraphicFramePr>
            <p:xfrm>
              <a:off x="1271374" y="5308929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/>
                              <a:cs typeface="+mn-cs"/>
                            </a:rPr>
                            <a:t>#</a:t>
                          </a:r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/>
                              <a:cs typeface="+mn-cs"/>
                            </a:rPr>
                            <a:t>#</a:t>
                          </a:r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305882" t="-1613" r="-4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405882" t="-1613" r="-3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491429" t="-1613" r="-200000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8824" t="-1613" r="-105882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표 32">
                <a:extLst>
                  <a:ext uri="{FF2B5EF4-FFF2-40B4-BE49-F238E27FC236}">
                    <a16:creationId xmlns:a16="http://schemas.microsoft.com/office/drawing/2014/main" id="{7006C2BA-6C4B-8462-37E7-004CA40A5E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772511"/>
                  </p:ext>
                </p:extLst>
              </p:nvPr>
            </p:nvGraphicFramePr>
            <p:xfrm>
              <a:off x="3022419" y="530742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ko-KR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표 32">
                <a:extLst>
                  <a:ext uri="{FF2B5EF4-FFF2-40B4-BE49-F238E27FC236}">
                    <a16:creationId xmlns:a16="http://schemas.microsoft.com/office/drawing/2014/main" id="{7006C2BA-6C4B-8462-37E7-004CA40A5E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772511"/>
                  </p:ext>
                </p:extLst>
              </p:nvPr>
            </p:nvGraphicFramePr>
            <p:xfrm>
              <a:off x="3022419" y="530742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-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97143" t="-1613" r="-397143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08824" t="-1613" r="-3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508824" t="-1613" r="-2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591429" t="-1613" r="-102857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3ED79131-2074-9E0D-B946-DB4BA860D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4402899"/>
                  </p:ext>
                </p:extLst>
              </p:nvPr>
            </p:nvGraphicFramePr>
            <p:xfrm>
              <a:off x="4773464" y="530742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3ED79131-2074-9E0D-B946-DB4BA860D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4402899"/>
                  </p:ext>
                </p:extLst>
              </p:nvPr>
            </p:nvGraphicFramePr>
            <p:xfrm>
              <a:off x="4773464" y="530742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*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305882" t="-1613" r="-4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405882" t="-1613" r="-3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491429" t="-1613" r="-200000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608824" t="-1613" r="-105882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34">
                <a:extLst>
                  <a:ext uri="{FF2B5EF4-FFF2-40B4-BE49-F238E27FC236}">
                    <a16:creationId xmlns:a16="http://schemas.microsoft.com/office/drawing/2014/main" id="{6D2C052A-87D3-F9BE-C7CE-6FA98AA18F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922685"/>
                  </p:ext>
                </p:extLst>
              </p:nvPr>
            </p:nvGraphicFramePr>
            <p:xfrm>
              <a:off x="6524509" y="530742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34">
                <a:extLst>
                  <a:ext uri="{FF2B5EF4-FFF2-40B4-BE49-F238E27FC236}">
                    <a16:creationId xmlns:a16="http://schemas.microsoft.com/office/drawing/2014/main" id="{6D2C052A-87D3-F9BE-C7CE-6FA98AA18F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922685"/>
                  </p:ext>
                </p:extLst>
              </p:nvPr>
            </p:nvGraphicFramePr>
            <p:xfrm>
              <a:off x="6524509" y="5307421"/>
              <a:ext cx="166624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716584595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5297285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9717903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2562280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95037311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3037390737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319440946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6836597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+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305882" t="-1613" r="-4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405882" t="-1613" r="-308824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491429" t="-1613" r="-200000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08824" t="-1613" r="-105882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#</a:t>
                          </a:r>
                          <a:endParaRPr lang="ko-KR" altLang="en-US" sz="1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7132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9D94EB8-21BF-7632-8189-345C812CDEB8}"/>
              </a:ext>
            </a:extLst>
          </p:cNvPr>
          <p:cNvSpPr txBox="1"/>
          <p:nvPr/>
        </p:nvSpPr>
        <p:spPr>
          <a:xfrm>
            <a:off x="8301135" y="5169674"/>
            <a:ext cx="1192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</a:rPr>
              <a:t>X !!!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B553D5-C152-819B-7B89-4805D95AF14F}"/>
              </a:ext>
            </a:extLst>
          </p:cNvPr>
          <p:cNvSpPr txBox="1"/>
          <p:nvPr/>
        </p:nvSpPr>
        <p:spPr>
          <a:xfrm>
            <a:off x="8242093" y="4587518"/>
            <a:ext cx="64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</a:rPr>
              <a:t>O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4" name="웃는 얼굴 43">
            <a:extLst>
              <a:ext uri="{FF2B5EF4-FFF2-40B4-BE49-F238E27FC236}">
                <a16:creationId xmlns:a16="http://schemas.microsoft.com/office/drawing/2014/main" id="{C8DB7A2E-8DD0-5AD4-60CF-84ACB83C8A1D}"/>
              </a:ext>
            </a:extLst>
          </p:cNvPr>
          <p:cNvSpPr/>
          <p:nvPr/>
        </p:nvSpPr>
        <p:spPr>
          <a:xfrm>
            <a:off x="8805688" y="4654576"/>
            <a:ext cx="465946" cy="467012"/>
          </a:xfrm>
          <a:prstGeom prst="smileyFac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897401-BC6A-EBD7-70B3-3E4B722730BC}"/>
              </a:ext>
            </a:extLst>
          </p:cNvPr>
          <p:cNvSpPr txBox="1"/>
          <p:nvPr/>
        </p:nvSpPr>
        <p:spPr>
          <a:xfrm>
            <a:off x="3341237" y="4380974"/>
            <a:ext cx="3507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상위 </a:t>
            </a:r>
            <a:r>
              <a:rPr lang="en-US" altLang="ko-KR" sz="1200" b="1" dirty="0">
                <a:solidFill>
                  <a:srgbClr val="C00000"/>
                </a:solidFill>
              </a:rPr>
              <a:t>4-bit </a:t>
            </a:r>
            <a:r>
              <a:rPr lang="ko-KR" altLang="en-US" sz="1200" b="1" dirty="0">
                <a:solidFill>
                  <a:srgbClr val="C00000"/>
                </a:solidFill>
              </a:rPr>
              <a:t>사용</a:t>
            </a:r>
            <a:r>
              <a:rPr lang="en-US" altLang="ko-KR" sz="1200" b="1" dirty="0">
                <a:solidFill>
                  <a:srgbClr val="C00000"/>
                </a:solidFill>
              </a:rPr>
              <a:t>X (Addition</a:t>
            </a:r>
            <a:r>
              <a:rPr lang="ko-KR" altLang="en-US" sz="1200" b="1" dirty="0">
                <a:solidFill>
                  <a:srgbClr val="C00000"/>
                </a:solidFill>
              </a:rPr>
              <a:t>에서 사용 안 해서</a:t>
            </a:r>
            <a:r>
              <a:rPr lang="en-US" altLang="ko-KR" sz="1200" b="1" dirty="0">
                <a:solidFill>
                  <a:srgbClr val="C00000"/>
                </a:solidFill>
              </a:rPr>
              <a:t>)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4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SHA-1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구조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3071D5-6CBD-7235-A7B1-3DA046C1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26" y="1563865"/>
            <a:ext cx="8892791" cy="44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1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SHA-1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코드로 대체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8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SHA-512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구조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A91564-7BB8-FA4B-1D3A-9D5A901D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5" y="157783"/>
            <a:ext cx="11762793" cy="64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8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SHA-512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코드로 대체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88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Speck32/64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구조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Speck 32/64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32-bit </a:t>
            </a:r>
            <a:r>
              <a:rPr kumimoji="1"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평문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암호문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16-bit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단위로 나누어 연산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사용되는 논리 연산자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Addition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Rotation (left, right)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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rotation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구현을 위한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필요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47B5EE-AC28-5516-C4C3-ADC181F44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" t="3280" r="2716" b="13133"/>
          <a:stretch/>
        </p:blipFill>
        <p:spPr>
          <a:xfrm>
            <a:off x="7541498" y="2120026"/>
            <a:ext cx="4238582" cy="3570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FE3D1-CDD3-2ED9-FD40-98A410CD69FE}"/>
              </a:ext>
            </a:extLst>
          </p:cNvPr>
          <p:cNvSpPr txBox="1"/>
          <p:nvPr/>
        </p:nvSpPr>
        <p:spPr>
          <a:xfrm>
            <a:off x="8590383" y="1794490"/>
            <a:ext cx="13125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16-bit</a:t>
            </a:r>
            <a:endParaRPr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653E7-FE24-B0CF-5418-CFC18D148E56}"/>
              </a:ext>
            </a:extLst>
          </p:cNvPr>
          <p:cNvSpPr txBox="1"/>
          <p:nvPr/>
        </p:nvSpPr>
        <p:spPr>
          <a:xfrm>
            <a:off x="10671109" y="1794490"/>
            <a:ext cx="13125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16-bit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99037297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</TotalTime>
  <Words>668</Words>
  <Application>Microsoft Office PowerPoint</Application>
  <PresentationFormat>와이드스크린</PresentationFormat>
  <Paragraphs>314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Calibri</vt:lpstr>
      <vt:lpstr>맑은 고딕</vt:lpstr>
      <vt:lpstr>Cambria Math</vt:lpstr>
      <vt:lpstr>Pretendard</vt:lpstr>
      <vt:lpstr>BM JUA OTF</vt:lpstr>
      <vt:lpstr>Arial</vt:lpstr>
      <vt:lpstr>제목 테마</vt:lpstr>
      <vt:lpstr>Multi-precision for NPU : SHA1, SHA512, Speck32/64</vt:lpstr>
      <vt:lpstr>Overview</vt:lpstr>
      <vt:lpstr>Multi-precision: Addition</vt:lpstr>
      <vt:lpstr>MP addition 이외의 연산 구현</vt:lpstr>
      <vt:lpstr>SHA-1</vt:lpstr>
      <vt:lpstr>SHA-1</vt:lpstr>
      <vt:lpstr>SHA-512</vt:lpstr>
      <vt:lpstr>SHA-512</vt:lpstr>
      <vt:lpstr>Speck32/64</vt:lpstr>
      <vt:lpstr>Speck32/64</vt:lpstr>
      <vt:lpstr>NPU 구현을 위한 고려 사항</vt:lpstr>
      <vt:lpstr>NPU 구현을 위한 고려 사항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482</cp:revision>
  <dcterms:created xsi:type="dcterms:W3CDTF">2019-03-05T04:29:07Z</dcterms:created>
  <dcterms:modified xsi:type="dcterms:W3CDTF">2024-09-01T12:43:57Z</dcterms:modified>
</cp:coreProperties>
</file>